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3.xml" ContentType="application/vnd.openxmlformats-officedocument.theme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howSpecialPlsOnTitleSld="0" saveSubsetFonts="1">
  <p:sldMasterIdLst>
    <p:sldMasterId id="2147483751" r:id="rId1"/>
    <p:sldMasterId id="2147483755" r:id="rId2"/>
  </p:sldMasterIdLst>
  <p:notesMasterIdLst>
    <p:notesMasterId r:id="rId35"/>
  </p:notesMasterIdLst>
  <p:sldIdLst>
    <p:sldId id="256" r:id="rId3"/>
    <p:sldId id="257" r:id="rId4"/>
    <p:sldId id="265" r:id="rId5"/>
    <p:sldId id="266" r:id="rId6"/>
    <p:sldId id="268" r:id="rId7"/>
    <p:sldId id="270" r:id="rId8"/>
    <p:sldId id="269" r:id="rId9"/>
    <p:sldId id="267" r:id="rId10"/>
    <p:sldId id="273" r:id="rId11"/>
    <p:sldId id="274" r:id="rId12"/>
    <p:sldId id="275" r:id="rId13"/>
    <p:sldId id="277" r:id="rId14"/>
    <p:sldId id="279" r:id="rId15"/>
    <p:sldId id="278" r:id="rId16"/>
    <p:sldId id="281" r:id="rId17"/>
    <p:sldId id="285" r:id="rId18"/>
    <p:sldId id="289" r:id="rId19"/>
    <p:sldId id="290" r:id="rId20"/>
    <p:sldId id="314" r:id="rId21"/>
    <p:sldId id="315" r:id="rId22"/>
    <p:sldId id="316" r:id="rId23"/>
    <p:sldId id="291" r:id="rId24"/>
    <p:sldId id="320" r:id="rId25"/>
    <p:sldId id="317" r:id="rId26"/>
    <p:sldId id="313" r:id="rId27"/>
    <p:sldId id="294" r:id="rId28"/>
    <p:sldId id="295" r:id="rId29"/>
    <p:sldId id="319" r:id="rId30"/>
    <p:sldId id="318" r:id="rId31"/>
    <p:sldId id="296" r:id="rId32"/>
    <p:sldId id="306" r:id="rId33"/>
    <p:sldId id="312" r:id="rId34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sz="2800"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</p:showPr>
  <p:clrMru>
    <a:srgbClr val="42973E"/>
    <a:srgbClr val="7F3B1E"/>
    <a:srgbClr val="CCE9D3"/>
  </p:clrMru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65" d="100"/>
          <a:sy n="65" d="100"/>
        </p:scale>
        <p:origin x="-1440" y="-114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tableStyles" Target="tableStyle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presProps" Target="presProp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notesMaster" Target="notesMasters/notes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C7A4DBC9-0E66-464B-846A-1A8085E3C6AA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  <a:endParaRPr lang="cs-CZ" noProof="0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3D5318-BEAD-4F99-859E-7CD1869111A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285720" y="2285992"/>
            <a:ext cx="8714280" cy="885830"/>
          </a:xfrm>
        </p:spPr>
        <p:txBody>
          <a:bodyPr/>
          <a:lstStyle>
            <a:lvl1pPr>
              <a:defRPr sz="4000">
                <a:solidFill>
                  <a:srgbClr val="42973E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285720" y="3143248"/>
            <a:ext cx="8714280" cy="2480066"/>
          </a:xfrm>
        </p:spPr>
        <p:txBody>
          <a:bodyPr>
            <a:noAutofit/>
          </a:bodyPr>
          <a:lstStyle>
            <a:lvl1pPr marL="0" indent="0" algn="l">
              <a:buNone/>
              <a:defRPr sz="2200" baseline="0">
                <a:solidFill>
                  <a:srgbClr val="7F3B1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 v 1.0">
    <p:bg>
      <p:bgPr>
        <a:blipFill dpi="0" rotWithShape="0">
          <a:blip r:embed="rId2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12000" y="2130425"/>
            <a:ext cx="7920000" cy="1470025"/>
          </a:xfrm>
        </p:spPr>
        <p:txBody>
          <a:bodyPr/>
          <a:lstStyle>
            <a:lvl1pPr>
              <a:defRPr sz="3600">
                <a:solidFill>
                  <a:srgbClr val="42973E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2000" y="3420000"/>
            <a:ext cx="7920000" cy="2160000"/>
          </a:xfrm>
        </p:spPr>
        <p:txBody>
          <a:bodyPr>
            <a:normAutofit/>
          </a:bodyPr>
          <a:lstStyle>
            <a:lvl1pPr marL="0" indent="0" algn="ctr">
              <a:buNone/>
              <a:defRPr sz="2000">
                <a:solidFill>
                  <a:srgbClr val="7F3B1E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 dirty="0"/>
          </a:p>
        </p:txBody>
      </p:sp>
    </p:spTree>
  </p:cSld>
  <p:clrMapOvr>
    <a:masterClrMapping/>
  </p:clrMapOvr>
  <p:transition spd="slow">
    <p:wipe dir="d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lvl1pPr marL="0" indent="0">
              <a:defRPr sz="2400" baseline="0"/>
            </a:lvl1pPr>
            <a:lvl2pPr marL="360000">
              <a:defRPr sz="2200" baseline="0"/>
            </a:lvl2pPr>
          </a:lstStyle>
          <a:p>
            <a:pPr lvl="0"/>
            <a:r>
              <a:rPr lang="cs-CZ" dirty="0" smtClean="0"/>
              <a:t>Klepnutím lze upravit styly předlohy textu.</a:t>
            </a:r>
          </a:p>
          <a:p>
            <a:pPr lvl="1"/>
            <a:r>
              <a:rPr lang="cs-CZ" dirty="0" smtClean="0"/>
              <a:t>Druhá úroveň</a:t>
            </a:r>
          </a:p>
          <a:p>
            <a:pPr lvl="2"/>
            <a:r>
              <a:rPr lang="cs-CZ" dirty="0" smtClean="0"/>
              <a:t>Třetí úroveň</a:t>
            </a:r>
          </a:p>
          <a:p>
            <a:pPr lvl="3"/>
            <a:r>
              <a:rPr lang="cs-CZ" dirty="0" smtClean="0"/>
              <a:t>Čtvrtá úroveň</a:t>
            </a:r>
          </a:p>
          <a:p>
            <a:pPr lvl="4"/>
            <a:r>
              <a:rPr lang="cs-CZ" dirty="0" smtClean="0"/>
              <a:t>Pátá úroveň</a:t>
            </a:r>
            <a:endParaRPr lang="cs-CZ" dirty="0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r>
              <a:rPr lang="cs-CZ"/>
              <a:t>Ing. Alena Orlíková</a:t>
            </a:r>
          </a:p>
        </p:txBody>
      </p:sp>
    </p:spTree>
  </p:cSld>
  <p:clrMapOvr>
    <a:masterClrMapping/>
  </p:clrMapOvr>
  <p:transition spd="slow">
    <p:wipe dir="d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CF34E5F-693B-46E0-BDD6-428F8B52BE3F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99DC9D-5DC7-4A82-A66E-B0EF49A7E3A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E923F92-2A4E-4B85-B91E-A901627EE962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6F25C-1754-4B2D-A15D-091133C5B63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A6065E9-7B7C-48B0-9E6E-2DC035FD33C0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1F842D4-2A57-448B-A7AB-E53C8DE3DE1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27A462-1435-41E2-9EC7-43977B73629C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CA53992-E1C2-4CDC-9B3F-760B1B523F67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52D72DE-9254-4B24-9FA8-9B4027B2D91D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8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F1293C5-0AB9-4E89-8583-6BCC35E0026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4510654-C377-46A7-8090-2B50961AF61F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4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BC947DB-D0AF-41ED-9877-545BE65671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83F622-0B94-4F48-A41E-9B80A8668C3E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3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16BEE2-4EE0-4893-8C45-4352A5684443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2D7119-67F3-4C26-BDFC-7341B1211797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F35431A-F397-4E66-BB44-804D6CCD9F48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cs-CZ" noProof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BB478D8-A734-4BCE-80CF-1F099EC11213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605488E-03F8-4CA8-A6B5-49A2CC94B08F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BC72DB-34DF-449C-B7A7-8236606547ED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185450B-E936-4679-9AA5-B75533AD40F9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3E725A3-F2C1-4530-8F61-551BBE462A50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04FF9DD-726D-4DE0-8C07-0C593CB398F6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Ovr>
    <a:masterClrMapping/>
  </p:clrMapOvr>
  <p:transition spd="slow">
    <p:wipe dir="d"/>
  </p:transition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0">
          <a:blip r:embed="rId5" cstate="print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1027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31800" y="612775"/>
            <a:ext cx="7115175" cy="7969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  </a:t>
            </a:r>
          </a:p>
        </p:txBody>
      </p:sp>
      <p:sp>
        <p:nvSpPr>
          <p:cNvPr id="6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276600" y="6335713"/>
            <a:ext cx="5399088" cy="215900"/>
          </a:xfrm>
          <a:prstGeom prst="rect">
            <a:avLst/>
          </a:prstGeom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>
            <a:lvl1pPr algn="r">
              <a:defRPr sz="2000" b="1">
                <a:solidFill>
                  <a:srgbClr val="42973E"/>
                </a:solidFill>
              </a:defRPr>
            </a:lvl1pPr>
          </a:lstStyle>
          <a:p>
            <a:pPr>
              <a:defRPr/>
            </a:pPr>
            <a:r>
              <a:rPr lang="cs-CZ"/>
              <a:t>Vývoj světových cen uranu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8" r:id="rId1"/>
    <p:sldLayoutId id="2147483799" r:id="rId2"/>
    <p:sldLayoutId id="2147483800" r:id="rId3"/>
  </p:sldLayoutIdLst>
  <p:transition spd="slow">
    <p:wipe dir="d"/>
  </p:transition>
  <p:hf sldNum="0" hdr="0" dt="0"/>
  <p:txStyles>
    <p:titleStyle>
      <a:lvl1pPr algn="l" rtl="0" eaLnBrk="0" fontAlgn="base" hangingPunct="0">
        <a:spcBef>
          <a:spcPct val="0"/>
        </a:spcBef>
        <a:spcAft>
          <a:spcPct val="0"/>
        </a:spcAft>
        <a:defRPr sz="3200" b="1" kern="1200">
          <a:solidFill>
            <a:srgbClr val="42973E"/>
          </a:solidFill>
          <a:latin typeface="Arial" charset="0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3200" b="1">
          <a:solidFill>
            <a:srgbClr val="42973E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lr>
          <a:srgbClr val="42973E"/>
        </a:buClr>
        <a:defRPr sz="2800" kern="1200">
          <a:solidFill>
            <a:schemeClr val="tx1"/>
          </a:solidFill>
          <a:latin typeface="Arial" charset="0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lr>
          <a:srgbClr val="42973E"/>
        </a:buClr>
        <a:buFont typeface="Wingdings" pitchFamily="2" charset="2"/>
        <a:buChar char="§"/>
        <a:defRPr sz="2400" kern="1200">
          <a:solidFill>
            <a:schemeClr val="tx1"/>
          </a:solidFill>
          <a:latin typeface="Arial" charset="0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lr>
          <a:srgbClr val="42973E"/>
        </a:buClr>
        <a:buFont typeface="Wingdings" pitchFamily="2" charset="2"/>
        <a:buChar char="§"/>
        <a:defRPr sz="2000" kern="1200">
          <a:solidFill>
            <a:schemeClr val="tx1"/>
          </a:solidFill>
          <a:latin typeface="Arial" charset="0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lr>
          <a:srgbClr val="42973E"/>
        </a:buClr>
        <a:buFont typeface="Wingdings" pitchFamily="2" charset="2"/>
        <a:buChar char="§"/>
        <a:defRPr kern="1200">
          <a:solidFill>
            <a:schemeClr val="tx1"/>
          </a:solidFill>
          <a:latin typeface="Arial" charset="0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lr>
          <a:srgbClr val="42973E"/>
        </a:buClr>
        <a:buFont typeface="Wingdings" pitchFamily="2" charset="2"/>
        <a:buChar char="§"/>
        <a:defRPr sz="1600" kern="1200">
          <a:solidFill>
            <a:schemeClr val="tx1"/>
          </a:solidFill>
          <a:latin typeface="Arial" charset="0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Zástupný symbol pro nadpis 1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 předlohy nadpisů.</a:t>
            </a:r>
          </a:p>
        </p:txBody>
      </p:sp>
      <p:sp>
        <p:nvSpPr>
          <p:cNvPr id="2051" name="Zástupný symbol pro text 2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B2FE5A61-58C3-41B1-BB10-FE0F4CD6005B}" type="datetimeFigureOut">
              <a:rPr lang="cs-CZ"/>
              <a:pPr>
                <a:defRPr/>
              </a:pPr>
              <a:t>14.11.2011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03C67B78-63FA-4D02-BEF1-E1DDD34A6152}" type="slidenum">
              <a:rPr lang="cs-CZ"/>
              <a:pPr>
                <a:defRPr/>
              </a:pPr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87" r:id="rId1"/>
    <p:sldLayoutId id="2147483788" r:id="rId2"/>
    <p:sldLayoutId id="2147483789" r:id="rId3"/>
    <p:sldLayoutId id="2147483790" r:id="rId4"/>
    <p:sldLayoutId id="2147483791" r:id="rId5"/>
    <p:sldLayoutId id="2147483792" r:id="rId6"/>
    <p:sldLayoutId id="2147483793" r:id="rId7"/>
    <p:sldLayoutId id="2147483794" r:id="rId8"/>
    <p:sldLayoutId id="2147483795" r:id="rId9"/>
    <p:sldLayoutId id="2147483796" r:id="rId10"/>
    <p:sldLayoutId id="2147483797" r:id="rId11"/>
  </p:sldLayoutIdLst>
  <p:transition spd="slow">
    <p:wipe dir="d"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www.diamo.cz/" TargetMode="Externa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gif"/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gif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www.mfcr.cz/cps/rde/xchg/mfcr/xsl/fnm_likvidace_skod_21183.html" TargetMode="External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gif"/><Relationship Id="rId1" Type="http://schemas.openxmlformats.org/officeDocument/2006/relationships/slideLayout" Target="../slideLayouts/slideLayout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hyperlink" Target="Smernice_FNM_MZP_2004.doc" TargetMode="External"/><Relationship Id="rId2" Type="http://schemas.openxmlformats.org/officeDocument/2006/relationships/hyperlink" Target="UV%2051_2001%20+%20P.docx" TargetMode="External"/><Relationship Id="rId1" Type="http://schemas.openxmlformats.org/officeDocument/2006/relationships/slideLayout" Target="../slideLayouts/slideLayout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png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3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3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25.pn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3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3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3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3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3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3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3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gif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ctrTitle"/>
          </p:nvPr>
        </p:nvSpPr>
        <p:spPr>
          <a:xfrm>
            <a:off x="285750" y="2571750"/>
            <a:ext cx="8713788" cy="2928938"/>
          </a:xfrm>
        </p:spPr>
        <p:txBody>
          <a:bodyPr/>
          <a:lstStyle/>
          <a:p>
            <a:pPr algn="ctr" eaLnBrk="1" hangingPunct="1"/>
            <a:r>
              <a:rPr lang="cs-CZ" sz="4800" smtClean="0">
                <a:latin typeface="Mistral" pitchFamily="66" charset="0"/>
              </a:rPr>
              <a:t/>
            </a:r>
            <a:br>
              <a:rPr lang="cs-CZ" sz="4800" smtClean="0">
                <a:latin typeface="Mistral" pitchFamily="66" charset="0"/>
              </a:rPr>
            </a:br>
            <a:r>
              <a:rPr lang="cs-CZ" sz="4800" smtClean="0">
                <a:latin typeface="Mistral" pitchFamily="66" charset="0"/>
              </a:rPr>
              <a:t> Odstraňování ekologických zátěží v energetice a životním prostředí </a:t>
            </a:r>
            <a:br>
              <a:rPr lang="cs-CZ" sz="4800" smtClean="0">
                <a:latin typeface="Mistral" pitchFamily="66" charset="0"/>
              </a:rPr>
            </a:br>
            <a:r>
              <a:rPr lang="cs-CZ" sz="4800" smtClean="0">
                <a:latin typeface="Mistral" pitchFamily="66" charset="0"/>
              </a:rPr>
              <a:t/>
            </a:r>
            <a:br>
              <a:rPr lang="cs-CZ" sz="4800" smtClean="0">
                <a:latin typeface="Mistral" pitchFamily="66" charset="0"/>
              </a:rPr>
            </a:br>
            <a:r>
              <a:rPr lang="cs-CZ" sz="4800" smtClean="0">
                <a:latin typeface="Mistral" pitchFamily="66" charset="0"/>
              </a:rPr>
              <a:t>8.11.2011 </a:t>
            </a:r>
            <a:br>
              <a:rPr lang="cs-CZ" sz="4800" smtClean="0">
                <a:latin typeface="Mistral" pitchFamily="66" charset="0"/>
              </a:rPr>
            </a:br>
            <a:endParaRPr lang="cs-CZ" sz="4800" smtClean="0"/>
          </a:p>
        </p:txBody>
      </p:sp>
      <p:sp>
        <p:nvSpPr>
          <p:cNvPr id="6147" name="TextovéPole 3"/>
          <p:cNvSpPr txBox="1">
            <a:spLocks noChangeArrowheads="1"/>
          </p:cNvSpPr>
          <p:nvPr/>
        </p:nvSpPr>
        <p:spPr bwMode="auto">
          <a:xfrm>
            <a:off x="214313" y="576263"/>
            <a:ext cx="4357687" cy="1079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pPr>
              <a:spcBef>
                <a:spcPct val="20000"/>
              </a:spcBef>
              <a:buClr>
                <a:srgbClr val="42973E"/>
              </a:buClr>
            </a:pPr>
            <a:endParaRPr lang="cs-CZ" sz="2200" b="1"/>
          </a:p>
        </p:txBody>
      </p:sp>
      <p:sp>
        <p:nvSpPr>
          <p:cNvPr id="7" name="TextovéPole 6"/>
          <p:cNvSpPr txBox="1"/>
          <p:nvPr/>
        </p:nvSpPr>
        <p:spPr>
          <a:xfrm>
            <a:off x="5286375" y="5929313"/>
            <a:ext cx="3071813" cy="428625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r>
              <a:rPr lang="cs-CZ" sz="2000" b="1" dirty="0"/>
              <a:t>Ing. Alena Orlíková</a:t>
            </a: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endParaRPr lang="cs-CZ" sz="2000" dirty="0">
              <a:latin typeface="+mn-lt"/>
              <a:cs typeface="+mn-cs"/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42938" y="714375"/>
            <a:ext cx="4000500" cy="785813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r>
              <a:rPr lang="cs-CZ" sz="2000" dirty="0"/>
              <a:t>DIAMO, státní podnik,</a:t>
            </a:r>
            <a:br>
              <a:rPr lang="cs-CZ" sz="2000" dirty="0"/>
            </a:br>
            <a:r>
              <a:rPr lang="cs-CZ" sz="2000" dirty="0"/>
              <a:t>odštěpný závod ODRA</a:t>
            </a:r>
            <a:endParaRPr lang="cs-CZ" sz="2000" dirty="0">
              <a:latin typeface="+mn-lt"/>
              <a:cs typeface="+mn-cs"/>
            </a:endParaRP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ctrTitle"/>
          </p:nvPr>
        </p:nvSpPr>
        <p:spPr>
          <a:xfrm>
            <a:off x="612775" y="2130425"/>
            <a:ext cx="7918450" cy="1655763"/>
          </a:xfrm>
        </p:spPr>
        <p:txBody>
          <a:bodyPr/>
          <a:lstStyle/>
          <a:p>
            <a:pPr eaLnBrk="1" hangingPunct="1"/>
            <a:r>
              <a:rPr lang="cs-CZ" sz="4800" smtClean="0">
                <a:latin typeface="Mistral" pitchFamily="66" charset="0"/>
              </a:rPr>
              <a:t>Staré zátěže ve správě s.p. DIAMO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612775" y="3419475"/>
            <a:ext cx="7918450" cy="2160588"/>
          </a:xfrm>
        </p:spPr>
        <p:txBody>
          <a:bodyPr>
            <a:normAutofit fontScale="92500" lnSpcReduction="10000"/>
          </a:bodyPr>
          <a:lstStyle/>
          <a:p>
            <a:pPr eaLnBrk="1" hangingPunct="1">
              <a:lnSpc>
                <a:spcPct val="90000"/>
              </a:lnSpc>
              <a:defRPr/>
            </a:pPr>
            <a:endParaRPr lang="cs-CZ" b="1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  <a:p>
            <a:pPr eaLnBrk="1" hangingPunct="1">
              <a:lnSpc>
                <a:spcPct val="90000"/>
              </a:lnSpc>
              <a:defRPr/>
            </a:pPr>
            <a:endParaRPr lang="cs-CZ" dirty="0" smtClean="0"/>
          </a:p>
          <a:p>
            <a:pPr eaLnBrk="1" hangingPunct="1">
              <a:defRPr/>
            </a:pPr>
            <a:endParaRPr lang="cs-CZ" dirty="0" smtClean="0">
              <a:latin typeface="+mn-lt"/>
            </a:endParaRPr>
          </a:p>
          <a:p>
            <a:pPr eaLnBrk="1" hangingPunct="1">
              <a:defRPr/>
            </a:pPr>
            <a:r>
              <a:rPr lang="cs-CZ" dirty="0" smtClean="0">
                <a:latin typeface="+mn-lt"/>
              </a:rPr>
              <a:t> Dům kultury Akord Ostrava - Zábřeh </a:t>
            </a:r>
            <a:endParaRPr lang="cs-CZ" b="1" dirty="0" smtClean="0"/>
          </a:p>
          <a:p>
            <a:pPr eaLnBrk="1" hangingPunct="1">
              <a:lnSpc>
                <a:spcPct val="90000"/>
              </a:lnSpc>
              <a:defRPr/>
            </a:pPr>
            <a:r>
              <a:rPr lang="cs-CZ" dirty="0" smtClean="0"/>
              <a:t> Ostrava</a:t>
            </a:r>
            <a:endParaRPr lang="en-US" dirty="0" smtClean="0"/>
          </a:p>
          <a:p>
            <a:pPr eaLnBrk="1" hangingPunct="1">
              <a:lnSpc>
                <a:spcPct val="90000"/>
              </a:lnSpc>
              <a:defRPr/>
            </a:pPr>
            <a:endParaRPr lang="en-US" dirty="0" smtClean="0"/>
          </a:p>
        </p:txBody>
      </p:sp>
      <p:sp>
        <p:nvSpPr>
          <p:cNvPr id="7172" name="Obdélník 3"/>
          <p:cNvSpPr>
            <a:spLocks noChangeArrowheads="1"/>
          </p:cNvSpPr>
          <p:nvPr/>
        </p:nvSpPr>
        <p:spPr bwMode="auto">
          <a:xfrm>
            <a:off x="5286375" y="6000750"/>
            <a:ext cx="2493963" cy="400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cs-CZ" sz="2000" b="1"/>
              <a:t>Ing. Alena Orlíková</a:t>
            </a:r>
            <a:endParaRPr lang="cs-CZ" sz="2000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Zástupný symbol pro zápatí 4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sp>
        <p:nvSpPr>
          <p:cNvPr id="8195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7200" smtClean="0">
                <a:latin typeface="Mistral" pitchFamily="66" charset="0"/>
              </a:rPr>
              <a:t>DIAMO, státní podnik</a:t>
            </a:r>
          </a:p>
          <a:p>
            <a:pPr marL="358775" lvl="1" eaLnBrk="1" hangingPunct="1"/>
            <a:endParaRPr lang="cs-CZ" smtClean="0"/>
          </a:p>
          <a:p>
            <a:pPr eaLnBrk="1" hangingPunct="1"/>
            <a:r>
              <a:rPr lang="cs-CZ" sz="4000" smtClean="0">
                <a:latin typeface="Mistral" pitchFamily="66" charset="0"/>
              </a:rPr>
              <a:t>odštěpný závod ODRA</a:t>
            </a:r>
          </a:p>
          <a:p>
            <a:pPr eaLnBrk="1" hangingPunct="1"/>
            <a:r>
              <a:rPr lang="it-IT" sz="4000" smtClean="0">
                <a:latin typeface="Mistral" pitchFamily="66" charset="0"/>
              </a:rPr>
              <a:t>Sirotčí 1145/7</a:t>
            </a:r>
            <a:endParaRPr lang="cs-CZ" sz="4000" smtClean="0">
              <a:latin typeface="Mistral" pitchFamily="66" charset="0"/>
            </a:endParaRPr>
          </a:p>
          <a:p>
            <a:pPr eaLnBrk="1" hangingPunct="1"/>
            <a:r>
              <a:rPr lang="it-IT" sz="4000" smtClean="0">
                <a:latin typeface="Mistral" pitchFamily="66" charset="0"/>
              </a:rPr>
              <a:t>Ostrava-Vítkovice</a:t>
            </a:r>
            <a:endParaRPr lang="cs-CZ" sz="4000" smtClean="0">
              <a:latin typeface="Mistral" pitchFamily="66" charset="0"/>
            </a:endParaRPr>
          </a:p>
          <a:p>
            <a:pPr eaLnBrk="1" hangingPunct="1"/>
            <a:endParaRPr lang="cs-CZ" sz="4000" smtClean="0">
              <a:latin typeface="Mistral" pitchFamily="66" charset="0"/>
            </a:endParaRPr>
          </a:p>
        </p:txBody>
      </p:sp>
      <p:sp>
        <p:nvSpPr>
          <p:cNvPr id="8196" name="Zástupný symbol pro zápatí 3"/>
          <p:cNvSpPr txBox="1">
            <a:spLocks noGrp="1"/>
          </p:cNvSpPr>
          <p:nvPr/>
        </p:nvSpPr>
        <p:spPr bwMode="auto">
          <a:xfrm>
            <a:off x="3276600" y="6335713"/>
            <a:ext cx="53990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endParaRPr lang="cs-CZ" sz="2000" b="1">
              <a:solidFill>
                <a:srgbClr val="42973E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857750" y="2714625"/>
            <a:ext cx="3952875" cy="3009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b="0" smtClean="0"/>
              <a:t>Státní podnik DIAMO</a:t>
            </a:r>
          </a:p>
        </p:txBody>
      </p:sp>
      <p:sp>
        <p:nvSpPr>
          <p:cNvPr id="921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Sídlo - město Stráž pod Ralskem</a:t>
            </a:r>
            <a:br>
              <a:rPr lang="cs-CZ" sz="2400" smtClean="0"/>
            </a:br>
            <a:r>
              <a:rPr lang="cs-CZ" sz="2400" smtClean="0"/>
              <a:t> v severních Čechách</a:t>
            </a:r>
          </a:p>
          <a:p>
            <a:pPr algn="just" eaLnBrk="1" hangingPunct="1">
              <a:spcBef>
                <a:spcPct val="0"/>
              </a:spcBef>
            </a:pPr>
            <a:r>
              <a:rPr lang="cs-CZ" sz="1800" smtClean="0"/>
              <a:t>                      </a:t>
            </a:r>
          </a:p>
          <a:p>
            <a:pPr algn="just" eaLnBrk="1" hangingPunct="1">
              <a:spcBef>
                <a:spcPct val="0"/>
              </a:spcBef>
            </a:pPr>
            <a:r>
              <a:rPr lang="cs-CZ" sz="1800" smtClean="0"/>
              <a:t>                                               </a:t>
            </a:r>
            <a:r>
              <a:rPr lang="cs-CZ" sz="1800" i="1" smtClean="0"/>
              <a:t>Finální produkt úpravy</a:t>
            </a:r>
          </a:p>
          <a:p>
            <a:pPr algn="just" eaLnBrk="1" hangingPunct="1">
              <a:spcBef>
                <a:spcPct val="0"/>
              </a:spcBef>
            </a:pPr>
            <a:r>
              <a:rPr lang="cs-CZ" sz="1800" i="1" smtClean="0"/>
              <a:t>                                               uranových rud </a:t>
            </a:r>
          </a:p>
          <a:p>
            <a:pPr algn="just" eaLnBrk="1" hangingPunct="1">
              <a:spcBef>
                <a:spcPct val="0"/>
              </a:spcBef>
            </a:pPr>
            <a:r>
              <a:rPr lang="cs-CZ" sz="1800" i="1" smtClean="0"/>
              <a:t>                                               těžených na našem území</a:t>
            </a:r>
          </a:p>
          <a:p>
            <a:pPr algn="just" eaLnBrk="1" hangingPunct="1">
              <a:spcBef>
                <a:spcPct val="0"/>
              </a:spcBef>
            </a:pPr>
            <a:r>
              <a:rPr lang="cs-CZ" sz="1800" i="1" smtClean="0"/>
              <a:t>                       -                      - diuranát amonný. </a:t>
            </a:r>
          </a:p>
          <a:p>
            <a:pPr algn="just" eaLnBrk="1" hangingPunct="1">
              <a:spcBef>
                <a:spcPct val="0"/>
              </a:spcBef>
            </a:pPr>
            <a:r>
              <a:rPr lang="cs-CZ" sz="1800" i="1" smtClean="0"/>
              <a:t> </a:t>
            </a:r>
            <a:r>
              <a:rPr lang="cs-CZ" sz="1800" smtClean="0"/>
              <a:t> </a:t>
            </a:r>
          </a:p>
          <a:p>
            <a:pPr algn="just" eaLnBrk="1" hangingPunct="1">
              <a:spcBef>
                <a:spcPct val="0"/>
              </a:spcBef>
            </a:pPr>
            <a:endParaRPr lang="cs-CZ" sz="1800" smtClean="0"/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V okolí jsou realizovány největší objemy sanačních prací při zahlazování následků po chemické těžbě uranu.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Sídla odštěpných závodů: Stráž pod Ralskem, Příbram, Dolní Rožínka a  Ostrava</a:t>
            </a:r>
          </a:p>
        </p:txBody>
      </p:sp>
      <p:sp>
        <p:nvSpPr>
          <p:cNvPr id="9220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357938" y="2571750"/>
            <a:ext cx="2154237" cy="1643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TextovéPole 6"/>
          <p:cNvSpPr txBox="1"/>
          <p:nvPr/>
        </p:nvSpPr>
        <p:spPr>
          <a:xfrm>
            <a:off x="3714750" y="3857625"/>
            <a:ext cx="2214563" cy="357188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r>
              <a:rPr lang="cs-CZ" sz="2000" dirty="0">
                <a:solidFill>
                  <a:srgbClr val="42973E"/>
                </a:solidFill>
                <a:latin typeface="+mn-lt"/>
                <a:cs typeface="+mn-cs"/>
                <a:hlinkClick r:id="rId3"/>
              </a:rPr>
              <a:t>www.</a:t>
            </a:r>
            <a:r>
              <a:rPr lang="cs-CZ" sz="2000" dirty="0" err="1">
                <a:solidFill>
                  <a:srgbClr val="42973E"/>
                </a:solidFill>
                <a:latin typeface="+mn-lt"/>
                <a:cs typeface="+mn-cs"/>
                <a:hlinkClick r:id="rId3"/>
              </a:rPr>
              <a:t>diamo.cz</a:t>
            </a:r>
            <a:endParaRPr lang="cs-CZ" sz="2000" dirty="0">
              <a:solidFill>
                <a:srgbClr val="42973E"/>
              </a:solidFill>
              <a:latin typeface="+mn-lt"/>
              <a:cs typeface="+mn-cs"/>
            </a:endParaRPr>
          </a:p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endParaRPr lang="cs-CZ" sz="2000" dirty="0">
              <a:solidFill>
                <a:srgbClr val="42973E"/>
              </a:solidFill>
              <a:latin typeface="+mn-lt"/>
              <a:cs typeface="+mn-cs"/>
            </a:endParaRPr>
          </a:p>
        </p:txBody>
      </p:sp>
      <p:pic>
        <p:nvPicPr>
          <p:cNvPr id="9223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857250" y="2500313"/>
            <a:ext cx="2297113" cy="1714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Státní podnik DIAMO</a:t>
            </a:r>
          </a:p>
        </p:txBody>
      </p:sp>
      <p:sp>
        <p:nvSpPr>
          <p:cNvPr id="1024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Právní pokračovatel Československého uranového průmyslu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V současné době je jedinou organizací v České republice, zabývající těžbou a zpracováním uranových rud a zahlazováním následků po těchto činnostech.</a:t>
            </a:r>
          </a:p>
          <a:p>
            <a:pPr eaLnBrk="1" hangingPunct="1"/>
            <a:endParaRPr lang="cs-CZ" smtClean="0"/>
          </a:p>
        </p:txBody>
      </p:sp>
      <p:sp>
        <p:nvSpPr>
          <p:cNvPr id="1024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00750" y="3571875"/>
            <a:ext cx="2390775" cy="18002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57250" y="3571875"/>
            <a:ext cx="3481388" cy="25193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429125" y="4429125"/>
            <a:ext cx="1901825" cy="1439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1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410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 descr="LagunaR3_od_J_mal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3357563"/>
            <a:ext cx="8467725" cy="17621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1267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Státní podnik DIAMO</a:t>
            </a:r>
          </a:p>
        </p:txBody>
      </p:sp>
      <p:sp>
        <p:nvSpPr>
          <p:cNvPr id="11268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V roce 1997 bylo na státní podnik DIAMO převedeno právo hospodaření ke státnímu majetku laguny Ostramo v Ostravě. Státní podnik byl pověřen zajištěním sanace této významné ekologické zátěže zadáním veřejné zakázky.</a:t>
            </a:r>
          </a:p>
          <a:p>
            <a:pPr marL="358775" lvl="1" eaLnBrk="1" hangingPunct="1">
              <a:buFont typeface="Wingdings" pitchFamily="2" charset="2"/>
              <a:buChar char="Ø"/>
            </a:pPr>
            <a:endParaRPr lang="cs-CZ" sz="2400" smtClean="0"/>
          </a:p>
          <a:p>
            <a:pPr marL="358775" lvl="1" eaLnBrk="1" hangingPunct="1">
              <a:buFont typeface="Wingdings" pitchFamily="2" charset="2"/>
              <a:buChar char="Ø"/>
            </a:pPr>
            <a:endParaRPr lang="cs-CZ" sz="2400" smtClean="0"/>
          </a:p>
          <a:p>
            <a:pPr marL="358775" lvl="1" eaLnBrk="1" hangingPunct="1">
              <a:buFont typeface="Wingdings" pitchFamily="2" charset="2"/>
              <a:buChar char="Ø"/>
            </a:pPr>
            <a:endParaRPr lang="cs-CZ" sz="2400" smtClean="0"/>
          </a:p>
          <a:p>
            <a:pPr marL="358775" lvl="1" eaLnBrk="1" hangingPunct="1">
              <a:buFont typeface="Wingdings" pitchFamily="2" charset="2"/>
              <a:buChar char="Ø"/>
            </a:pPr>
            <a:endParaRPr lang="cs-CZ" sz="2400" smtClean="0"/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K problematice lagun se ještě vrátíme.  </a:t>
            </a:r>
          </a:p>
          <a:p>
            <a:pPr marL="358775" lvl="1" eaLnBrk="1" hangingPunct="1">
              <a:buFont typeface="Wingdings" pitchFamily="2" charset="2"/>
              <a:buChar char="Ø"/>
            </a:pPr>
            <a:endParaRPr lang="cs-CZ" sz="2400" smtClean="0"/>
          </a:p>
        </p:txBody>
      </p:sp>
      <p:sp>
        <p:nvSpPr>
          <p:cNvPr id="11269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11270" name="Obrázek 5" descr="kuk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25" y="2500313"/>
            <a:ext cx="1181100" cy="1190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86000" y="3357563"/>
            <a:ext cx="4848225" cy="27717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2291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Státní podnik DIAMO</a:t>
            </a:r>
          </a:p>
        </p:txBody>
      </p:sp>
      <p:sp>
        <p:nvSpPr>
          <p:cNvPr id="12292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Od konce roku 2001 provádí také zahlazování následků po těžbě a zpracování rud jako nástupnická organizace Rudných dolů Příbram.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z="2400" smtClean="0"/>
              <a:t>Od roku 2002 provádí likvidační a sanační práce po těžbě černého uhlí v ostravsko-karvinské pánvi, v rosicko-oslavanské pánvi a v oblasti lignitových dolů Hodonín.</a:t>
            </a:r>
            <a:endParaRPr lang="cs-CZ" smtClean="0"/>
          </a:p>
        </p:txBody>
      </p:sp>
      <p:sp>
        <p:nvSpPr>
          <p:cNvPr id="12293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12294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928938" y="6143625"/>
            <a:ext cx="2524125" cy="17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Státní podnik DIAMO</a:t>
            </a:r>
          </a:p>
        </p:txBody>
      </p:sp>
      <p:sp>
        <p:nvSpPr>
          <p:cNvPr id="13315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13316" name="Picture 5" descr="zateze_DIAMO_malé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28625" y="1643063"/>
            <a:ext cx="7929563" cy="4252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3317" name="Obrázek 6" descr="dalekohled.gif"/>
          <p:cNvPicPr>
            <a:picLocks noChangeAspect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286375" y="1857375"/>
            <a:ext cx="928688" cy="9286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Zástupný symbol pro zápatí 4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sp>
        <p:nvSpPr>
          <p:cNvPr id="14339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z="7200" smtClean="0">
                <a:latin typeface="Mistral" pitchFamily="66" charset="0"/>
              </a:rPr>
              <a:t>Právní úprava odstraňování starých ekologických zátěží</a:t>
            </a:r>
          </a:p>
          <a:p>
            <a:pPr marL="358775" lvl="1" eaLnBrk="1" hangingPunct="1"/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14340" name="Zástupný symbol pro zápatí 3"/>
          <p:cNvSpPr txBox="1">
            <a:spLocks noGrp="1"/>
          </p:cNvSpPr>
          <p:nvPr/>
        </p:nvSpPr>
        <p:spPr bwMode="auto">
          <a:xfrm>
            <a:off x="3276600" y="6335713"/>
            <a:ext cx="5399088" cy="2159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r"/>
            <a:endParaRPr lang="cs-CZ" sz="2000" b="1">
              <a:solidFill>
                <a:srgbClr val="42973E"/>
              </a:solidFill>
            </a:endParaRPr>
          </a:p>
        </p:txBody>
      </p:sp>
      <p:pic>
        <p:nvPicPr>
          <p:cNvPr id="14341" name="Obrázek 5" descr="Paragraf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29375" y="4000500"/>
            <a:ext cx="1905000" cy="1562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pojmy - likvidace ekologických škod</a:t>
            </a:r>
          </a:p>
        </p:txBody>
      </p:sp>
      <p:sp>
        <p:nvSpPr>
          <p:cNvPr id="1536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popis procesu je uveden na webu Ministerstva financí na adrese:</a:t>
            </a:r>
          </a:p>
          <a:p>
            <a:pPr eaLnBrk="1" hangingPunct="1"/>
            <a:r>
              <a:rPr lang="cs-CZ" sz="1800" smtClean="0">
                <a:hlinkClick r:id="rId2"/>
              </a:rPr>
              <a:t>http://www.mfcr.cz/cps/rde/xchg/mfcr/xsl/fnm_likvidace_skod_21183.html</a:t>
            </a:r>
            <a:endParaRPr lang="cs-CZ" sz="1800" smtClean="0"/>
          </a:p>
          <a:p>
            <a:pPr eaLnBrk="1" hangingPunct="1"/>
            <a:r>
              <a:rPr lang="cs-CZ" b="1" smtClean="0"/>
              <a:t>Ekologická závada </a:t>
            </a:r>
            <a:r>
              <a:rPr lang="cs-CZ" smtClean="0"/>
              <a:t>znamená  -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znečištění podzemních vod,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znečištění horninového prostředí,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znečištění staveb či jejich částí,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existence skládek škodlivých odpadů, tj. látek, jež svými chemickými, fyzikálními  nebo biologickými vlastnostmi mohou při současném technickém stavu zabezpečení skládky ohrozit životní prostředí.</a:t>
            </a:r>
          </a:p>
          <a:p>
            <a:pPr eaLnBrk="1" hangingPunct="1"/>
            <a:endParaRPr lang="cs-CZ" sz="1800" smtClean="0"/>
          </a:p>
          <a:p>
            <a:pPr eaLnBrk="1" hangingPunct="1"/>
            <a:endParaRPr lang="cs-CZ" sz="1800" smtClean="0"/>
          </a:p>
          <a:p>
            <a:pPr eaLnBrk="1" hangingPunct="1"/>
            <a:endParaRPr lang="cs-CZ" smtClean="0"/>
          </a:p>
        </p:txBody>
      </p:sp>
      <p:sp>
        <p:nvSpPr>
          <p:cNvPr id="1536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pojmy - likvidace ekologických škod</a:t>
            </a:r>
          </a:p>
        </p:txBody>
      </p:sp>
      <p:sp>
        <p:nvSpPr>
          <p:cNvPr id="1638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/>
            <a:r>
              <a:rPr lang="cs-CZ" b="1" smtClean="0"/>
              <a:t>Ekologická smlouva</a:t>
            </a:r>
            <a:r>
              <a:rPr lang="cs-CZ" smtClean="0"/>
              <a:t> - smlouva uzavřená mezi Ministerstvem financí a nabyvatelem z privatizace o úhradě nákladů na vypořádání ekologických závazků vzniklých před privatizací, realizace se řídí se platnou právní úpravou, usneseními vlády a směrnicemi či vyhláškami orgánů státní správy</a:t>
            </a:r>
            <a:r>
              <a:rPr lang="cs-CZ" sz="1800" smtClean="0"/>
              <a:t> (zákon </a:t>
            </a:r>
            <a:r>
              <a:rPr lang="pl-PL" sz="1800" smtClean="0"/>
              <a:t>č. 92/1991 Sb., o podmínkách převodu majetku státu na jiné osoby, v platném znění).                                             					</a:t>
            </a:r>
            <a:r>
              <a:rPr lang="cs-CZ" smtClean="0"/>
              <a:t>Podkladem je:</a:t>
            </a:r>
            <a:endParaRPr lang="pl-PL" sz="1800" smtClean="0"/>
          </a:p>
          <a:p>
            <a:pPr eaLnBrk="1" hangingPunct="1"/>
            <a:r>
              <a:rPr lang="cs-CZ" b="1" smtClean="0"/>
              <a:t>Ekologický audit</a:t>
            </a:r>
            <a:r>
              <a:rPr lang="cs-CZ" smtClean="0"/>
              <a:t>  -  vyhodnocení závazků podniku z hlediska ochrany životního prostředí (</a:t>
            </a:r>
            <a:r>
              <a:rPr lang="cs-CZ" sz="1800" smtClean="0"/>
              <a:t>ve smyslu ust. § 6a) odst. 2 zákona č. 92/1991 Sb., v platném znění)</a:t>
            </a:r>
          </a:p>
        </p:txBody>
      </p:sp>
      <p:sp>
        <p:nvSpPr>
          <p:cNvPr id="16388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pojmy - likvidace ekologických škod</a:t>
            </a:r>
          </a:p>
        </p:txBody>
      </p:sp>
      <p:sp>
        <p:nvSpPr>
          <p:cNvPr id="17411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4500"/>
            <a:ext cx="8229600" cy="4411663"/>
          </a:xfrm>
        </p:spPr>
        <p:txBody>
          <a:bodyPr/>
          <a:lstStyle/>
          <a:p>
            <a:pPr eaLnBrk="1" hangingPunct="1"/>
            <a:r>
              <a:rPr lang="cs-CZ" b="1" smtClean="0"/>
              <a:t>Ekologické závazky</a:t>
            </a:r>
            <a:r>
              <a:rPr lang="cs-CZ" smtClean="0"/>
              <a:t> - závazky vyplývající ze správního rozhodnutí uloženého podle zvláštních předpisů příslušným orgánem státní správy životního prostředí </a:t>
            </a:r>
            <a:r>
              <a:rPr lang="cs-CZ" sz="1800" smtClean="0"/>
              <a:t>(zpravidla Česká inspekce životního prostředí, ukládající nabyvateli  povinnost odstranit závadný stav podle zákona č. 254/2001 Sb., vodní zákon, v platném znění)</a:t>
            </a:r>
            <a:r>
              <a:rPr lang="cs-CZ" smtClean="0"/>
              <a:t>.</a:t>
            </a:r>
          </a:p>
          <a:p>
            <a:pPr eaLnBrk="1" hangingPunct="1"/>
            <a:r>
              <a:rPr lang="cs-CZ" b="1" smtClean="0"/>
              <a:t>Garance</a:t>
            </a:r>
            <a:r>
              <a:rPr lang="cs-CZ" smtClean="0"/>
              <a:t> – finanční objem, do jehož  výše, podle podmínek ekologické smlouvy, může Ministerstvo financí maximálně poskytnout úhradu nákladů na splnění ekologických závazků.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17412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17413" name="Obrázek 4" descr="23_enter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643813" y="4286250"/>
            <a:ext cx="904875" cy="2303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pojmy - likvidace ekologických škod</a:t>
            </a:r>
          </a:p>
        </p:txBody>
      </p:sp>
      <p:sp>
        <p:nvSpPr>
          <p:cNvPr id="18435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4500"/>
            <a:ext cx="8229600" cy="4411663"/>
          </a:xfrm>
        </p:spPr>
        <p:txBody>
          <a:bodyPr/>
          <a:lstStyle/>
          <a:p>
            <a:pPr eaLnBrk="1" hangingPunct="1"/>
            <a:r>
              <a:rPr lang="cs-CZ" b="1" smtClean="0"/>
              <a:t>Z garance mohou být hrazeny:</a:t>
            </a:r>
          </a:p>
          <a:p>
            <a:pPr eaLnBrk="1" hangingPunct="1"/>
            <a:r>
              <a:rPr lang="cs-CZ" b="1" smtClean="0"/>
              <a:t>Analýza rizika</a:t>
            </a:r>
            <a:r>
              <a:rPr lang="cs-CZ" smtClean="0"/>
              <a:t> - souhrnné vyhodnocení nebezpečí, které způsobí nebo může způsobit ekologická závada, řídí se metodickým pokynem Ministerstva životního prostředí.</a:t>
            </a:r>
          </a:p>
          <a:p>
            <a:pPr eaLnBrk="1" hangingPunct="1"/>
            <a:r>
              <a:rPr lang="cs-CZ" b="1" smtClean="0"/>
              <a:t>Průzkum k odstranění ekologických závad</a:t>
            </a:r>
            <a:r>
              <a:rPr lang="cs-CZ" smtClean="0"/>
              <a:t> - podrobné zjištění rozsahu a úrovně ekologických závad. V případě pochybností rozhoduje Ministerstvo životního prostředí, zda je určité znečištění ekologickou závadou.</a:t>
            </a:r>
          </a:p>
          <a:p>
            <a:pPr eaLnBrk="1" hangingPunct="1"/>
            <a:r>
              <a:rPr lang="cs-CZ" b="1" smtClean="0"/>
              <a:t>Nápravná opatření  (Sanace, Opatření k nápravě)</a:t>
            </a:r>
            <a:r>
              <a:rPr lang="cs-CZ" smtClean="0"/>
              <a:t>  - soubor odborných činností k nápravě ekologických závad podle realizačního projektu nápravných opatření.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18436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pojmy - likvidace ekologických škod</a:t>
            </a:r>
          </a:p>
        </p:txBody>
      </p:sp>
      <p:sp>
        <p:nvSpPr>
          <p:cNvPr id="19459" name="Zástupný symbol pro obsah 2"/>
          <p:cNvSpPr>
            <a:spLocks noGrp="1"/>
          </p:cNvSpPr>
          <p:nvPr>
            <p:ph idx="1"/>
          </p:nvPr>
        </p:nvSpPr>
        <p:spPr>
          <a:xfrm>
            <a:off x="457200" y="1928813"/>
            <a:ext cx="8229600" cy="4197350"/>
          </a:xfrm>
        </p:spPr>
        <p:txBody>
          <a:bodyPr/>
          <a:lstStyle/>
          <a:p>
            <a:pPr eaLnBrk="1" hangingPunct="1"/>
            <a:r>
              <a:rPr lang="cs-CZ" b="1" smtClean="0"/>
              <a:t>Výběrové řízení</a:t>
            </a:r>
            <a:r>
              <a:rPr lang="cs-CZ" smtClean="0"/>
              <a:t> - na výběr zhotovitele prací ke splnění nápravných opatření v souladu </a:t>
            </a:r>
            <a:r>
              <a:rPr lang="cs-CZ" smtClean="0">
                <a:solidFill>
                  <a:srgbClr val="FF0000"/>
                </a:solidFill>
              </a:rPr>
              <a:t>se zákonem č. 137/2006 Sb., o veřejných zakázkách, v platném znění, </a:t>
            </a:r>
            <a:r>
              <a:rPr lang="cs-CZ" smtClean="0"/>
              <a:t>vyhlašuje a organizuje Ministerstvo financí.</a:t>
            </a:r>
          </a:p>
          <a:p>
            <a:pPr eaLnBrk="1" hangingPunct="1"/>
            <a:r>
              <a:rPr lang="cs-CZ" b="1" smtClean="0"/>
              <a:t>Zhotovitel prací</a:t>
            </a:r>
            <a:r>
              <a:rPr lang="cs-CZ" smtClean="0"/>
              <a:t> -  subjekt fyzické nebo právnické osoby, s níž Ministerstvo financí jako zadavatel veřejné zakázky uzavřel příslušnou smlouvu.</a:t>
            </a:r>
          </a:p>
          <a:p>
            <a:pPr eaLnBrk="1" hangingPunct="1"/>
            <a:r>
              <a:rPr lang="cs-CZ" b="1" smtClean="0"/>
              <a:t>Realizační smlouva </a:t>
            </a:r>
            <a:r>
              <a:rPr lang="cs-CZ" smtClean="0"/>
              <a:t>– smlouva o provedení činností při odstranění ekologických škod uzavřená mezi Ministerstvem financí a zhotovitelem prací.</a:t>
            </a:r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endParaRPr lang="cs-CZ" b="1" smtClean="0"/>
          </a:p>
          <a:p>
            <a:pPr eaLnBrk="1" hangingPunct="1"/>
            <a:endParaRPr lang="cs-CZ" smtClean="0"/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19460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Základní pojmy - likvidace ekologických škod</a:t>
            </a:r>
          </a:p>
        </p:txBody>
      </p:sp>
      <p:sp>
        <p:nvSpPr>
          <p:cNvPr id="20483" name="Zástupný symbol pro obsah 2"/>
          <p:cNvSpPr>
            <a:spLocks noGrp="1"/>
          </p:cNvSpPr>
          <p:nvPr>
            <p:ph idx="1"/>
          </p:nvPr>
        </p:nvSpPr>
        <p:spPr>
          <a:xfrm>
            <a:off x="457200" y="1714500"/>
            <a:ext cx="8229600" cy="4019550"/>
          </a:xfrm>
        </p:spPr>
        <p:txBody>
          <a:bodyPr/>
          <a:lstStyle/>
          <a:p>
            <a:pPr eaLnBrk="1" hangingPunct="1"/>
            <a:endParaRPr lang="cs-CZ" b="1" smtClean="0"/>
          </a:p>
          <a:p>
            <a:pPr eaLnBrk="1" hangingPunct="1"/>
            <a:r>
              <a:rPr lang="cs-CZ" b="1" smtClean="0"/>
              <a:t>Realizační projekt nápravných opatření</a:t>
            </a:r>
            <a:r>
              <a:rPr lang="cs-CZ" smtClean="0"/>
              <a:t> - technická dokumentace vypracovaná zhotovitelem prací popisující postup při realizaci opatření k nápravě ekologických závad na všech místech uvedených ve správním rozhodnutí a obsahující rozpočet nákladů pro realizaci opatření. Dokumentaci schvaluje Ministerstvo financí a Ministerstvo životního prostředí.</a:t>
            </a:r>
          </a:p>
          <a:p>
            <a:pPr eaLnBrk="1" hangingPunct="1"/>
            <a:endParaRPr lang="cs-CZ" smtClean="0">
              <a:solidFill>
                <a:srgbClr val="FF0000"/>
              </a:solidFill>
            </a:endParaRPr>
          </a:p>
          <a:p>
            <a:pPr eaLnBrk="1" hangingPunct="1"/>
            <a:r>
              <a:rPr lang="cs-CZ" smtClean="0"/>
              <a:t/>
            </a:r>
            <a:br>
              <a:rPr lang="cs-CZ" smtClean="0"/>
            </a:br>
            <a:endParaRPr lang="cs-CZ" smtClean="0"/>
          </a:p>
        </p:txBody>
      </p:sp>
      <p:sp>
        <p:nvSpPr>
          <p:cNvPr id="2048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Úprava procesu likvidace ekologických škod</a:t>
            </a:r>
          </a:p>
        </p:txBody>
      </p:sp>
      <p:sp>
        <p:nvSpPr>
          <p:cNvPr id="21507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mtClean="0"/>
              <a:t> Zásady vypořádání ekologických závazků vzniklých před privatizací jsou schváleny Usnesením vlády České republiky č. 51 </a:t>
            </a:r>
            <a:r>
              <a:rPr lang="pl-PL" smtClean="0"/>
              <a:t>ze dne 10. ledna 2001.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pl-PL" smtClean="0"/>
              <a:t> Zásady jsou dále rozpracovány ve směrnici FNM ČR a MŽP č. 3/2004.</a:t>
            </a:r>
          </a:p>
          <a:p>
            <a:pPr eaLnBrk="1" hangingPunct="1"/>
            <a:r>
              <a:rPr lang="pl-PL" sz="2000" smtClean="0"/>
              <a:t>       </a:t>
            </a:r>
            <a:r>
              <a:rPr lang="pl-PL" sz="2000" smtClean="0">
                <a:hlinkClick r:id="rId2" action="ppaction://hlinkfile"/>
              </a:rPr>
              <a:t>UV č. 51/2001 + P</a:t>
            </a:r>
            <a:r>
              <a:rPr lang="pl-PL" sz="2000" smtClean="0"/>
              <a:t>                     </a:t>
            </a:r>
            <a:r>
              <a:rPr lang="pl-PL" sz="2000" smtClean="0">
                <a:hlinkClick r:id="rId3" action="ppaction://hlinkfile"/>
              </a:rPr>
              <a:t>Smernice_FNM_MZP_2004.doc</a:t>
            </a:r>
            <a:endParaRPr lang="pl-PL" sz="2000" smtClean="0"/>
          </a:p>
          <a:p>
            <a:pPr eaLnBrk="1" hangingPunct="1">
              <a:buFont typeface="Wingdings" pitchFamily="2" charset="2"/>
              <a:buChar char="Ø"/>
            </a:pPr>
            <a:r>
              <a:rPr lang="pl-PL" smtClean="0"/>
              <a:t> Ministerstvo financí převzalo působnost FNM ČR od 1.1.2006. </a:t>
            </a:r>
            <a:r>
              <a:rPr lang="pl-PL" sz="1800" smtClean="0"/>
              <a:t>Na základě zákona č. 1</a:t>
            </a:r>
            <a:r>
              <a:rPr lang="cs-CZ" sz="1800" smtClean="0"/>
              <a:t>78/2005 Sb., o zrušení Fondu národního majetku České republiky a o působnosti Ministerstva financí při privatizaci majetku České republiky (zákon o zrušení Fondu národního majetku)</a:t>
            </a:r>
            <a:r>
              <a:rPr lang="cs-CZ" smtClean="0"/>
              <a:t>.</a:t>
            </a:r>
          </a:p>
        </p:txBody>
      </p:sp>
      <p:sp>
        <p:nvSpPr>
          <p:cNvPr id="21508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22531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22532" name="Picture 1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4313" y="1643063"/>
            <a:ext cx="8709025" cy="431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3" name="Picture 2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57438" y="4146550"/>
            <a:ext cx="3852862" cy="27114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Oval 21"/>
          <p:cNvSpPr>
            <a:spLocks noChangeArrowheads="1"/>
          </p:cNvSpPr>
          <p:nvPr/>
        </p:nvSpPr>
        <p:spPr bwMode="auto">
          <a:xfrm rot="10546381" flipV="1">
            <a:off x="3579813" y="5437188"/>
            <a:ext cx="220662" cy="215900"/>
          </a:xfrm>
          <a:prstGeom prst="ellipse">
            <a:avLst/>
          </a:prstGeom>
          <a:noFill/>
          <a:ln w="28575">
            <a:solidFill>
              <a:srgbClr val="FF0000"/>
            </a:solidFill>
            <a:round/>
            <a:headEnd/>
            <a:tailEnd/>
          </a:ln>
        </p:spPr>
        <p:txBody>
          <a:bodyPr wrap="none" lIns="100145" tIns="50073" rIns="100145" bIns="50073" anchor="ctr"/>
          <a:lstStyle/>
          <a:p>
            <a:endParaRPr lang="cs-CZ"/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3" presetClass="entr" presetSubtype="32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4*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23555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23556" name="Picture 7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85750" y="1357313"/>
            <a:ext cx="6753225" cy="4648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8" descr="318379-olejove-laguny-v-ostrave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072063" y="3929063"/>
            <a:ext cx="3195637" cy="2159000"/>
          </a:xfrm>
          <a:prstGeom prst="rect">
            <a:avLst/>
          </a:prstGeom>
          <a:noFill/>
          <a:ln w="19050">
            <a:solidFill>
              <a:srgbClr val="9933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Historie lagun Ostramo</a:t>
            </a:r>
          </a:p>
        </p:txBody>
      </p:sp>
      <p:sp>
        <p:nvSpPr>
          <p:cNvPr id="24579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sz="2200" smtClean="0"/>
              <a:t> </a:t>
            </a:r>
            <a:r>
              <a:rPr lang="cs-CZ" sz="2000" smtClean="0"/>
              <a:t>Koncem 19. století vznikly Přívozské závody na zpracování</a:t>
            </a:r>
          </a:p>
          <a:p>
            <a:pPr eaLnBrk="1" hangingPunct="1"/>
            <a:r>
              <a:rPr lang="cs-CZ" sz="2000" smtClean="0"/>
              <a:t>    minerálních olejů.</a:t>
            </a:r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/>
            <a:endParaRPr lang="cs-CZ" sz="2000" smtClean="0"/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/>
              <a:t>  První odpady byly ukládány do nedalekého zemníku po těžbě</a:t>
            </a:r>
          </a:p>
          <a:p>
            <a:pPr eaLnBrk="1" hangingPunct="1"/>
            <a:r>
              <a:rPr lang="cs-CZ" sz="2000" smtClean="0"/>
              <a:t>    cihlářské hlíny.</a:t>
            </a:r>
          </a:p>
        </p:txBody>
      </p:sp>
      <p:sp>
        <p:nvSpPr>
          <p:cNvPr id="24580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2565400"/>
            <a:ext cx="7127875" cy="26400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Proměny v čase</a:t>
            </a:r>
          </a:p>
        </p:txBody>
      </p:sp>
      <p:sp>
        <p:nvSpPr>
          <p:cNvPr id="25603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7" name="Picture 5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750" y="1268413"/>
            <a:ext cx="4392613" cy="23939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8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716463" y="2349500"/>
            <a:ext cx="4176712" cy="2355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Picture 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84213" y="3789363"/>
            <a:ext cx="4032250" cy="22066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0" name="TextovéPole 9"/>
          <p:cNvSpPr txBox="1"/>
          <p:nvPr/>
        </p:nvSpPr>
        <p:spPr>
          <a:xfrm>
            <a:off x="5292725" y="1125538"/>
            <a:ext cx="863600" cy="287337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r>
              <a:rPr lang="cs-CZ" sz="2000" dirty="0">
                <a:latin typeface="+mn-lt"/>
                <a:cs typeface="+mn-cs"/>
              </a:rPr>
              <a:t>1949</a:t>
            </a:r>
          </a:p>
        </p:txBody>
      </p:sp>
      <p:sp>
        <p:nvSpPr>
          <p:cNvPr id="11" name="TextovéPole 10"/>
          <p:cNvSpPr txBox="1"/>
          <p:nvPr/>
        </p:nvSpPr>
        <p:spPr>
          <a:xfrm>
            <a:off x="7380288" y="1844675"/>
            <a:ext cx="936625" cy="360363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r>
              <a:rPr lang="cs-CZ" sz="2000" dirty="0">
                <a:latin typeface="+mn-lt"/>
                <a:cs typeface="+mn-cs"/>
              </a:rPr>
              <a:t>1966</a:t>
            </a:r>
          </a:p>
        </p:txBody>
      </p:sp>
      <p:sp>
        <p:nvSpPr>
          <p:cNvPr id="12" name="TextovéPole 11"/>
          <p:cNvSpPr txBox="1"/>
          <p:nvPr/>
        </p:nvSpPr>
        <p:spPr>
          <a:xfrm>
            <a:off x="5292725" y="5229225"/>
            <a:ext cx="863600" cy="360363"/>
          </a:xfrm>
          <a:prstGeom prst="rect">
            <a:avLst/>
          </a:prstGeom>
        </p:spPr>
        <p:txBody>
          <a:bodyPr/>
          <a:lstStyle/>
          <a:p>
            <a:pPr fontAlgn="auto">
              <a:spcBef>
                <a:spcPct val="20000"/>
              </a:spcBef>
              <a:spcAft>
                <a:spcPts val="0"/>
              </a:spcAft>
              <a:buClr>
                <a:srgbClr val="42973E"/>
              </a:buClr>
              <a:defRPr/>
            </a:pPr>
            <a:r>
              <a:rPr lang="cs-CZ" sz="2000" dirty="0">
                <a:latin typeface="+mn-lt"/>
                <a:cs typeface="+mn-cs"/>
              </a:rPr>
              <a:t>1976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000"/>
                            </p:stCondLst>
                            <p:childTnLst>
                              <p:par>
                                <p:cTn id="9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1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000"/>
                            </p:stCondLst>
                            <p:childTnLst>
                              <p:par>
                                <p:cTn id="13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5" dur="20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Povodeň v červenci 1997</a:t>
            </a:r>
          </a:p>
        </p:txBody>
      </p:sp>
      <p:sp>
        <p:nvSpPr>
          <p:cNvPr id="26627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26628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1628775"/>
            <a:ext cx="8264525" cy="4449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Povodeň v červenci 1997</a:t>
            </a:r>
          </a:p>
        </p:txBody>
      </p:sp>
      <p:sp>
        <p:nvSpPr>
          <p:cNvPr id="27651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/>
          <a:lstStyle/>
          <a:p>
            <a:pPr marL="358775" lvl="1"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27652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5" name="Picture 7" descr="Obrázek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971550" y="1484313"/>
            <a:ext cx="6192838" cy="42878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Laguny Ostramo</a:t>
            </a:r>
          </a:p>
        </p:txBody>
      </p:sp>
      <p:sp>
        <p:nvSpPr>
          <p:cNvPr id="28675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/>
          <a:lstStyle/>
          <a:p>
            <a:pPr marL="358775" lvl="1"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28676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grpSp>
        <p:nvGrpSpPr>
          <p:cNvPr id="28677" name="Group 3"/>
          <p:cNvGrpSpPr>
            <a:grpSpLocks/>
          </p:cNvGrpSpPr>
          <p:nvPr/>
        </p:nvGrpSpPr>
        <p:grpSpPr bwMode="auto">
          <a:xfrm>
            <a:off x="1042988" y="1700213"/>
            <a:ext cx="6842125" cy="4186237"/>
            <a:chOff x="846" y="1435"/>
            <a:chExt cx="4741" cy="2513"/>
          </a:xfrm>
        </p:grpSpPr>
        <p:pic>
          <p:nvPicPr>
            <p:cNvPr id="28678" name="Picture 4" descr="Brown marble"/>
            <p:cNvPicPr>
              <a:picLocks noChangeAspect="1" noChangeArrowheads="1"/>
            </p:cNvPicPr>
            <p:nvPr/>
          </p:nvPicPr>
          <p:blipFill>
            <a:blip r:embed="rId2" cstate="print"/>
            <a:srcRect/>
            <a:stretch>
              <a:fillRect/>
            </a:stretch>
          </p:blipFill>
          <p:spPr bwMode="auto">
            <a:xfrm>
              <a:off x="846" y="1435"/>
              <a:ext cx="4741" cy="2513"/>
            </a:xfrm>
            <a:prstGeom prst="rect">
              <a:avLst/>
            </a:prstGeom>
            <a:noFill/>
            <a:ln w="9525">
              <a:noFill/>
              <a:miter lim="800000"/>
              <a:headEnd/>
              <a:tailEnd/>
            </a:ln>
          </p:spPr>
        </p:pic>
        <p:sp>
          <p:nvSpPr>
            <p:cNvPr id="28679" name="Text Box 5"/>
            <p:cNvSpPr txBox="1">
              <a:spLocks noChangeArrowheads="1"/>
            </p:cNvSpPr>
            <p:nvPr/>
          </p:nvSpPr>
          <p:spPr bwMode="auto">
            <a:xfrm>
              <a:off x="4691" y="3757"/>
              <a:ext cx="155" cy="166"/>
            </a:xfrm>
            <a:prstGeom prst="rect">
              <a:avLst/>
            </a:prstGeom>
            <a:solidFill>
              <a:srgbClr val="FFFFFF"/>
            </a:solidFill>
            <a:ln w="9525">
              <a:noFill/>
              <a:miter lim="800000"/>
              <a:headEnd/>
              <a:tailEnd/>
            </a:ln>
          </p:spPr>
          <p:txBody>
            <a:bodyPr wrap="none" lIns="100841" tIns="50421" rIns="100841" bIns="50421">
              <a:spAutoFit/>
            </a:bodyPr>
            <a:lstStyle/>
            <a:p>
              <a:pPr algn="ctr" eaLnBrk="0" hangingPunct="0"/>
              <a:endParaRPr lang="cs-CZ" sz="900" i="1">
                <a:solidFill>
                  <a:srgbClr val="000000"/>
                </a:solidFill>
                <a:latin typeface="Tahoma" pitchFamily="34" charset="0"/>
              </a:endParaRPr>
            </a:p>
          </p:txBody>
        </p:sp>
      </p:grp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Ochranné prvky</a:t>
            </a:r>
          </a:p>
        </p:txBody>
      </p:sp>
      <p:sp>
        <p:nvSpPr>
          <p:cNvPr id="29699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/>
          <a:lstStyle/>
          <a:p>
            <a:pPr marL="358775" lvl="1" eaLnBrk="1" hangingPunct="1"/>
            <a:r>
              <a:rPr lang="cs-CZ" sz="2400" smtClean="0"/>
              <a:t>Podzemní těsnící stěna  (1972 – 1992)</a:t>
            </a:r>
          </a:p>
          <a:p>
            <a:pPr marL="358775" lvl="1" eaLnBrk="1" hangingPunct="1"/>
            <a:r>
              <a:rPr lang="cs-CZ" sz="2400" smtClean="0"/>
              <a:t>Čistírna haldových vod   (1994)</a:t>
            </a:r>
          </a:p>
          <a:p>
            <a:pPr marL="358775" lvl="1" eaLnBrk="1" hangingPunct="1"/>
            <a:r>
              <a:rPr lang="cs-CZ" sz="2400" smtClean="0"/>
              <a:t>Výstupní monitorovací profil   (2003)</a:t>
            </a:r>
          </a:p>
          <a:p>
            <a:pPr marL="358775" lvl="1" eaLnBrk="1" hangingPunct="1"/>
            <a:r>
              <a:rPr lang="cs-CZ" sz="2400" smtClean="0"/>
              <a:t>Podzemní horizontální drén  (2004)</a:t>
            </a:r>
          </a:p>
          <a:p>
            <a:pPr marL="358775" lvl="1" eaLnBrk="1" hangingPunct="1"/>
            <a:r>
              <a:rPr lang="cs-CZ" sz="2400" smtClean="0"/>
              <a:t>Ochranné čerpání na drénu (od srpna 2005)</a:t>
            </a:r>
          </a:p>
          <a:p>
            <a:pPr eaLnBrk="1" hangingPunct="1"/>
            <a:endParaRPr lang="cs-CZ" smtClean="0"/>
          </a:p>
        </p:txBody>
      </p:sp>
      <p:sp>
        <p:nvSpPr>
          <p:cNvPr id="29700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8" name="Picture 9" descr="318379-olejove-laguny-v-ostrave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55875" y="4005263"/>
            <a:ext cx="3384550" cy="2286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30723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/>
          <a:lstStyle/>
          <a:p>
            <a:pPr eaLnBrk="1" hangingPunct="1"/>
            <a:r>
              <a:rPr lang="cs-CZ" smtClean="0"/>
              <a:t>Cíl prací: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Odstranění a přepracování cca 200 000 t ropných odpadů na certifikované palivo v zařízení v areálu lagun (směs odpadu, černouhelného hruboprachu a nehašeného vápna ve stanoveném poměru podle požadavku odběratelů)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Dekontaminace cca 500 000 t znečištěných zemin technologií termické desorpce v areálu lagun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Sanace saturované zóny (podzemní vody) na ploše cca 12 ha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Rekultivace území na lesopark</a:t>
            </a:r>
          </a:p>
          <a:p>
            <a:pPr marL="358775" lvl="1"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3072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31747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4525962"/>
          </a:xfrm>
        </p:spPr>
        <p:txBody>
          <a:bodyPr/>
          <a:lstStyle/>
          <a:p>
            <a:pPr eaLnBrk="1" hangingPunct="1"/>
            <a:r>
              <a:rPr lang="cs-CZ" smtClean="0"/>
              <a:t>Odchylky od postupu ve smyslu usnesení  vlády ČR č.51 ze dne 10.1. 2001, o Zásadách vypořádání ekologických závazků vzniklých před privatizací a související Směrnice FNM ČR a MŽP pro přípravu a realizaci zakázek řešících ekologické závazky při privatizaci č. 3/2004. </a:t>
            </a:r>
          </a:p>
          <a:p>
            <a:pPr marL="358775" lvl="1" eaLnBrk="1" hangingPunct="1"/>
            <a:r>
              <a:rPr lang="cs-CZ" sz="2000" smtClean="0"/>
              <a:t>Rozhodnutí o uložení opatření k nápravě bylo na základě usnesení vlády ČR č. 582 ze dne 11.6. 2003 nahrazeno souhlasným Stanoviskem MŽP k realizaci nápravných opatření vedoucích k odstranění staré ekologické zátěže skládky odpadů s. p. DIAMO – lagun OSTRAMO v Ostravě – Mariánských Horách, </a:t>
            </a:r>
            <a:br>
              <a:rPr lang="cs-CZ" sz="2000" smtClean="0"/>
            </a:br>
            <a:r>
              <a:rPr lang="cs-CZ" sz="2000" smtClean="0"/>
              <a:t>č.j. NM 700/2003/03 ze dne 5. 9. 2003, kterým byly vymezeny závazné podmínky a termíny provedení sanace.</a:t>
            </a:r>
          </a:p>
        </p:txBody>
      </p:sp>
      <p:sp>
        <p:nvSpPr>
          <p:cNvPr id="31748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70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32771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1785937"/>
          </a:xfrm>
        </p:spPr>
        <p:txBody>
          <a:bodyPr/>
          <a:lstStyle/>
          <a:p>
            <a:pPr marL="358775" lvl="1" eaLnBrk="1" hangingPunct="1"/>
            <a:r>
              <a:rPr lang="cs-CZ" sz="2000" smtClean="0"/>
              <a:t>Zadavatelem veřejné zakázky se stal ve smyslu usnesení vlády ČR č. 1012 ze dne 3. října 2001 státní podnik DIAMO.</a:t>
            </a:r>
          </a:p>
          <a:p>
            <a:pPr marL="358775" lvl="1" eaLnBrk="1" hangingPunct="1"/>
            <a:r>
              <a:rPr lang="cs-CZ" sz="2000" smtClean="0"/>
              <a:t>Výkon dohledu nad realizací nápravných opatření z tohoto titulu uplatňuje odlišně od Směrnice č. 3/2004 navíc Ministerstvo průmyslu a obchodu jako zakladatel státního podniku DIAMO. </a:t>
            </a:r>
            <a:br>
              <a:rPr lang="cs-CZ" sz="2000" smtClean="0"/>
            </a:br>
            <a:endParaRPr lang="cs-CZ" smtClean="0"/>
          </a:p>
          <a:p>
            <a:pPr eaLnBrk="1" hangingPunct="1"/>
            <a:endParaRPr lang="cs-CZ" sz="2000" smtClean="0"/>
          </a:p>
        </p:txBody>
      </p:sp>
      <p:sp>
        <p:nvSpPr>
          <p:cNvPr id="32772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5" name="Picture 4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214438" y="3429000"/>
            <a:ext cx="6624637" cy="2395538"/>
          </a:xfrm>
          <a:prstGeom prst="rect">
            <a:avLst/>
          </a:prstGeom>
          <a:noFill/>
          <a:ln w="19050">
            <a:solidFill>
              <a:srgbClr val="993300"/>
            </a:solidFill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3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3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33795" name="Zástupný symbol pro obsah 2"/>
          <p:cNvSpPr>
            <a:spLocks noGrp="1"/>
          </p:cNvSpPr>
          <p:nvPr>
            <p:ph idx="1"/>
          </p:nvPr>
        </p:nvSpPr>
        <p:spPr>
          <a:xfrm>
            <a:off x="428625" y="1844675"/>
            <a:ext cx="8229600" cy="4324350"/>
          </a:xfrm>
        </p:spPr>
        <p:txBody>
          <a:bodyPr/>
          <a:lstStyle/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Zhotovitel: Sdružení ČISTÁ OSTRAVA, sdružení firem GEOSAN GROUP a.s., OHL ŽS, a.s., AQUATEST a.s. vybrán v obchodní veřejné soutěži v roce 2004.     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V srpnu 2004 uzavřena Realizační smlouva.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V únoru 2005 předložil Realizační projekt (6 měsíců na zpracování).</a:t>
            </a:r>
          </a:p>
          <a:p>
            <a:pPr marL="358775" lvl="1" eaLnBrk="1" hangingPunct="1">
              <a:buFont typeface="Wingdings" pitchFamily="2" charset="2"/>
              <a:buChar char="Ø"/>
            </a:pPr>
            <a:r>
              <a:rPr lang="cs-CZ" smtClean="0"/>
              <a:t>Proces posuzování Realizačního projektu vzhledem k rozsahu prací trval ze strany MŽP oproti předpokladu devadesáti dnů celkem 10 měsíců.</a:t>
            </a:r>
          </a:p>
          <a:p>
            <a:pPr marL="358775" lvl="1" eaLnBrk="1" hangingPunct="1">
              <a:buFont typeface="Wingdings" pitchFamily="2" charset="2"/>
              <a:buChar char="Ø"/>
            </a:pPr>
            <a:endParaRPr lang="cs-CZ" smtClean="0"/>
          </a:p>
          <a:p>
            <a:pPr marL="358775" lvl="1" eaLnBrk="1" hangingPunct="1">
              <a:buFont typeface="Wingdings" pitchFamily="2" charset="2"/>
              <a:buChar char="Ø"/>
            </a:pPr>
            <a:endParaRPr lang="cs-CZ" smtClean="0"/>
          </a:p>
          <a:p>
            <a:pPr marL="358775" lvl="1" eaLnBrk="1" hangingPunct="1">
              <a:buFont typeface="Wingdings" pitchFamily="2" charset="2"/>
              <a:buNone/>
            </a:pPr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33796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8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34819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1785937"/>
          </a:xfrm>
        </p:spPr>
        <p:txBody>
          <a:bodyPr/>
          <a:lstStyle/>
          <a:p>
            <a:pPr eaLnBrk="1" hangingPunct="1"/>
            <a:r>
              <a:rPr lang="cs-CZ" sz="2000" smtClean="0"/>
              <a:t>Legislativní proces zahrnoval: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/>
              <a:t> proces EIA dle zákona č. 100/2001 Sb.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/>
              <a:t> správní řízení o vydání integrovaného povolení (IPPC)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/>
              <a:t> územní řízení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z="2000" smtClean="0"/>
              <a:t> správní řízení o vydání stavebního povolení</a:t>
            </a:r>
          </a:p>
          <a:p>
            <a:pPr eaLnBrk="1" hangingPunct="1">
              <a:buFont typeface="Wingdings" pitchFamily="2" charset="2"/>
              <a:buChar char="Ø"/>
            </a:pPr>
            <a:endParaRPr lang="cs-CZ" sz="2000" smtClean="0"/>
          </a:p>
          <a:p>
            <a:pPr eaLnBrk="1" hangingPunct="1">
              <a:buFont typeface="Wingdings" pitchFamily="2" charset="2"/>
              <a:buChar char="Ø"/>
            </a:pPr>
            <a:endParaRPr lang="cs-CZ" sz="2000" smtClean="0"/>
          </a:p>
          <a:p>
            <a:pPr eaLnBrk="1" hangingPunct="1">
              <a:buFont typeface="Wingdings" pitchFamily="2" charset="2"/>
              <a:buChar char="Ø"/>
            </a:pPr>
            <a:endParaRPr lang="cs-CZ" sz="2000" smtClean="0"/>
          </a:p>
          <a:p>
            <a:pPr eaLnBrk="1" hangingPunct="1">
              <a:buFont typeface="Wingdings" pitchFamily="2" charset="2"/>
              <a:buChar char="Ø"/>
            </a:pPr>
            <a:endParaRPr lang="cs-CZ" sz="2000" smtClean="0"/>
          </a:p>
          <a:p>
            <a:pPr eaLnBrk="1" hangingPunct="1">
              <a:buFont typeface="Wingdings" pitchFamily="2" charset="2"/>
              <a:buChar char="Ø"/>
            </a:pPr>
            <a:endParaRPr lang="cs-CZ" sz="2000" smtClean="0"/>
          </a:p>
          <a:p>
            <a:pPr eaLnBrk="1" hangingPunct="1"/>
            <a:r>
              <a:rPr lang="cs-CZ" sz="2000" smtClean="0"/>
              <a:t>Legislativní proces byl ukončen v červenci 2009.</a:t>
            </a:r>
          </a:p>
        </p:txBody>
      </p:sp>
      <p:sp>
        <p:nvSpPr>
          <p:cNvPr id="34820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6" name="Picture 4" descr="LagunaR3_od_J_malý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8313" y="3573463"/>
            <a:ext cx="8243887" cy="17002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Sanace lagun Ostramo</a:t>
            </a:r>
          </a:p>
        </p:txBody>
      </p:sp>
      <p:sp>
        <p:nvSpPr>
          <p:cNvPr id="35843" name="Zástupný symbol pro obsah 2"/>
          <p:cNvSpPr>
            <a:spLocks noGrp="1"/>
          </p:cNvSpPr>
          <p:nvPr>
            <p:ph idx="1"/>
          </p:nvPr>
        </p:nvSpPr>
        <p:spPr>
          <a:xfrm>
            <a:off x="428625" y="1643063"/>
            <a:ext cx="8229600" cy="785812"/>
          </a:xfrm>
        </p:spPr>
        <p:txBody>
          <a:bodyPr/>
          <a:lstStyle/>
          <a:p>
            <a:pPr eaLnBrk="1" hangingPunct="1">
              <a:spcBef>
                <a:spcPct val="0"/>
              </a:spcBef>
            </a:pPr>
            <a:r>
              <a:rPr lang="cs-CZ" sz="2000" smtClean="0"/>
              <a:t>Vzhledem k náročnosti projektu jsou laguny často</a:t>
            </a:r>
            <a:br>
              <a:rPr lang="cs-CZ" sz="2000" smtClean="0"/>
            </a:br>
            <a:r>
              <a:rPr lang="cs-CZ" sz="2000" smtClean="0"/>
              <a:t>v zorném úhlu sdělovacích prostředků.</a:t>
            </a:r>
          </a:p>
        </p:txBody>
      </p:sp>
      <p:sp>
        <p:nvSpPr>
          <p:cNvPr id="35844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  <p:pic>
        <p:nvPicPr>
          <p:cNvPr id="35845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00063" y="2357438"/>
            <a:ext cx="7237412" cy="35988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" name="Picture 1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357938" y="4286250"/>
            <a:ext cx="2066925" cy="13906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866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cs-CZ" smtClean="0"/>
              <a:t>NIMBY syndrom</a:t>
            </a:r>
          </a:p>
        </p:txBody>
      </p:sp>
      <p:sp>
        <p:nvSpPr>
          <p:cNvPr id="36867" name="Zástupný symbol pro obsah 2"/>
          <p:cNvSpPr>
            <a:spLocks noGrp="1"/>
          </p:cNvSpPr>
          <p:nvPr>
            <p:ph idx="1"/>
          </p:nvPr>
        </p:nvSpPr>
        <p:spPr>
          <a:xfrm>
            <a:off x="457200" y="1785938"/>
            <a:ext cx="8329613" cy="4340225"/>
          </a:xfrm>
        </p:spPr>
        <p:txBody>
          <a:bodyPr/>
          <a:lstStyle/>
          <a:p>
            <a:pPr eaLnBrk="1" hangingPunct="1">
              <a:buFont typeface="Wingdings" pitchFamily="2" charset="2"/>
              <a:buChar char="Ø"/>
            </a:pPr>
            <a:r>
              <a:rPr lang="cs-CZ" b="1" smtClean="0"/>
              <a:t> průvodní jev nápravy ekologických zátěží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/>
              <a:t>soubor příznaků typický pro osoby, které odmítají, aby nějaká např. pro veřejnost důležitá stavba byla nablízku jejich vlastního obydlí,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/>
              <a:t> NIMBY je akronym tvořený počátečními písmeny anglických slov Not In My Back Yard (,,ne na mém dvorku"), </a:t>
            </a:r>
          </a:p>
          <a:p>
            <a:pPr eaLnBrk="1" hangingPunct="1">
              <a:buFont typeface="Wingdings" pitchFamily="2" charset="2"/>
              <a:buChar char="Ø"/>
            </a:pPr>
            <a:r>
              <a:rPr lang="cs-CZ" smtClean="0"/>
              <a:t> motivuje vznik občanských sdružení, která jako účastníci řízení často rozhodujícím způsobem ovlivňují podnikatelské záměry, případně vyžadují přezkoumání již schválených postupů.</a:t>
            </a:r>
            <a:br>
              <a:rPr lang="cs-CZ" smtClean="0"/>
            </a:br>
            <a:r>
              <a:rPr lang="cs-CZ" smtClean="0"/>
              <a:t/>
            </a:r>
            <a:br>
              <a:rPr lang="cs-CZ" smtClean="0"/>
            </a:br>
            <a:endParaRPr lang="cs-CZ" smtClean="0"/>
          </a:p>
          <a:p>
            <a:pPr eaLnBrk="1" hangingPunct="1"/>
            <a:endParaRPr lang="cs-CZ" smtClean="0"/>
          </a:p>
        </p:txBody>
      </p:sp>
      <p:sp>
        <p:nvSpPr>
          <p:cNvPr id="36868" name="Zástupný symbol pro zápatí 3"/>
          <p:cNvSpPr>
            <a:spLocks noGrp="1"/>
          </p:cNvSpPr>
          <p:nvPr>
            <p:ph type="ftr" sz="quarter" idx="10"/>
          </p:nvPr>
        </p:nvSpPr>
        <p:spPr bwMode="auto">
          <a:noFill/>
          <a:ln>
            <a:miter lim="800000"/>
            <a:headEnd/>
            <a:tailEnd/>
          </a:ln>
        </p:spPr>
        <p:txBody>
          <a:bodyPr/>
          <a:lstStyle/>
          <a:p>
            <a:r>
              <a:rPr lang="cs-CZ" smtClean="0"/>
              <a:t>Ing. Alena Orlíková</a:t>
            </a:r>
          </a:p>
        </p:txBody>
      </p:sp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7890" name="Nadpis 1"/>
          <p:cNvSpPr>
            <a:spLocks noGrp="1"/>
          </p:cNvSpPr>
          <p:nvPr>
            <p:ph type="ctrTitle"/>
          </p:nvPr>
        </p:nvSpPr>
        <p:spPr>
          <a:xfrm>
            <a:off x="285750" y="2286000"/>
            <a:ext cx="8713788" cy="885825"/>
          </a:xfrm>
        </p:spPr>
        <p:txBody>
          <a:bodyPr/>
          <a:lstStyle/>
          <a:p>
            <a:pPr eaLnBrk="1" hangingPunct="1"/>
            <a:r>
              <a:rPr lang="cs-CZ" smtClean="0"/>
              <a:t>Děkuji za pozornost.</a:t>
            </a:r>
          </a:p>
        </p:txBody>
      </p:sp>
      <p:sp>
        <p:nvSpPr>
          <p:cNvPr id="37891" name="Podnadpis 2"/>
          <p:cNvSpPr>
            <a:spLocks noGrp="1"/>
          </p:cNvSpPr>
          <p:nvPr>
            <p:ph type="subTitle" idx="1"/>
          </p:nvPr>
        </p:nvSpPr>
        <p:spPr>
          <a:xfrm>
            <a:off x="285750" y="3643313"/>
            <a:ext cx="8713788" cy="1979612"/>
          </a:xfrm>
        </p:spPr>
        <p:txBody>
          <a:bodyPr/>
          <a:lstStyle/>
          <a:p>
            <a:pPr eaLnBrk="1" hangingPunct="1"/>
            <a:r>
              <a:rPr lang="cs-CZ" smtClean="0"/>
              <a:t>Ing. Alena Orlíková</a:t>
            </a:r>
          </a:p>
          <a:p>
            <a:pPr eaLnBrk="1" hangingPunct="1"/>
            <a:endParaRPr lang="cs-CZ" smtClean="0"/>
          </a:p>
          <a:p>
            <a:pPr eaLnBrk="1" hangingPunct="1"/>
            <a:r>
              <a:rPr lang="cs-CZ" smtClean="0"/>
              <a:t>	orlikova@diamo.cz</a:t>
            </a:r>
          </a:p>
        </p:txBody>
      </p:sp>
      <p:pic>
        <p:nvPicPr>
          <p:cNvPr id="37892" name="Obrázek 3" descr="gif_email04.gif"/>
          <p:cNvPicPr>
            <a:picLocks noChangeAspect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57188" y="4500563"/>
            <a:ext cx="666750" cy="3714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ipe dir="d"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AMO_prezenta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4_DIAMO Entere">
      <a:majorFont>
        <a:latin typeface=""/>
        <a:ea typeface=""/>
        <a:cs typeface=""/>
      </a:majorFont>
      <a:minorFont>
        <a:latin typeface=""/>
        <a:ea typeface=""/>
        <a:cs typeface="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txDef>
      <a:spPr/>
      <a:bodyPr vert="horz" lIns="91440" tIns="45720" rIns="91440" bIns="45720" rtlCol="0">
        <a:noAutofit/>
      </a:bodyPr>
      <a:lstStyle>
        <a:defPPr marL="0" marR="0" indent="0" algn="l" defTabSz="914400" rtl="0" eaLnBrk="1" fontAlgn="auto" latinLnBrk="0" hangingPunct="1">
          <a:lnSpc>
            <a:spcPct val="100000"/>
          </a:lnSpc>
          <a:spcBef>
            <a:spcPct val="20000"/>
          </a:spcBef>
          <a:spcAft>
            <a:spcPts val="0"/>
          </a:spcAft>
          <a:buClr>
            <a:srgbClr val="42973E"/>
          </a:buClr>
          <a:buSzTx/>
          <a:buFontTx/>
          <a:buNone/>
          <a:tabLst/>
          <a:defRPr kumimoji="0" sz="2000" b="0" i="0" u="none" strike="noStrike" kern="1200" cap="none" spc="0" normalizeH="0" baseline="0" noProof="0" dirty="0" smtClean="0">
            <a:ln>
              <a:noFill/>
            </a:ln>
            <a:solidFill>
              <a:schemeClr val="tx1"/>
            </a:solidFill>
            <a:effectLst/>
            <a:uLnTx/>
            <a:uFillTx/>
            <a:latin typeface="+mn-lt"/>
            <a:ea typeface="+mn-ea"/>
            <a:cs typeface="+mn-cs"/>
          </a:defRPr>
        </a:defPPr>
      </a:lstStyle>
    </a:txDef>
  </a:objectDefaults>
  <a:extraClrSchemeLst/>
</a:theme>
</file>

<file path=ppt/theme/theme2.xml><?xml version="1.0" encoding="utf-8"?>
<a:theme xmlns:a="http://schemas.openxmlformats.org/drawingml/2006/main" name="Vlastní návrh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DIAMO_prezentace</Template>
  <TotalTime>1555</TotalTime>
  <Words>1094</Words>
  <Application>Microsoft Office PowerPoint</Application>
  <PresentationFormat>Předvádění na obrazovce (4:3)</PresentationFormat>
  <Paragraphs>190</Paragraphs>
  <Slides>32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5</vt:i4>
      </vt:variant>
      <vt:variant>
        <vt:lpstr>Motiv</vt:lpstr>
      </vt:variant>
      <vt:variant>
        <vt:i4>2</vt:i4>
      </vt:variant>
      <vt:variant>
        <vt:lpstr>Nadpisy snímků</vt:lpstr>
      </vt:variant>
      <vt:variant>
        <vt:i4>32</vt:i4>
      </vt:variant>
    </vt:vector>
  </HeadingPairs>
  <TitlesOfParts>
    <vt:vector size="39" baseType="lpstr">
      <vt:lpstr>Arial</vt:lpstr>
      <vt:lpstr>Wingdings</vt:lpstr>
      <vt:lpstr>Calibri</vt:lpstr>
      <vt:lpstr>Mistral</vt:lpstr>
      <vt:lpstr>Tahoma</vt:lpstr>
      <vt:lpstr>DIAMO_prezentace</vt:lpstr>
      <vt:lpstr>Vlastní návrh</vt:lpstr>
      <vt:lpstr>  Odstraňování ekologických zátěží v energetice a životním prostředí   8.11.2011  </vt:lpstr>
      <vt:lpstr>Staré zátěže ve správě s.p. DIAMO</vt:lpstr>
      <vt:lpstr>Snímek 3</vt:lpstr>
      <vt:lpstr>Státní podnik DIAMO</vt:lpstr>
      <vt:lpstr>Státní podnik DIAMO</vt:lpstr>
      <vt:lpstr>Státní podnik DIAMO</vt:lpstr>
      <vt:lpstr>Státní podnik DIAMO</vt:lpstr>
      <vt:lpstr>Státní podnik DIAMO</vt:lpstr>
      <vt:lpstr>Snímek 9</vt:lpstr>
      <vt:lpstr>Základní pojmy - likvidace ekologických škod</vt:lpstr>
      <vt:lpstr>Základní pojmy - likvidace ekologických škod</vt:lpstr>
      <vt:lpstr>Základní pojmy - likvidace ekologických škod</vt:lpstr>
      <vt:lpstr>Základní pojmy - likvidace ekologických škod</vt:lpstr>
      <vt:lpstr>Základní pojmy - likvidace ekologických škod</vt:lpstr>
      <vt:lpstr>Základní pojmy - likvidace ekologických škod</vt:lpstr>
      <vt:lpstr>Úprava procesu likvidace ekologických škod</vt:lpstr>
      <vt:lpstr>Sanace lagun Ostramo</vt:lpstr>
      <vt:lpstr>Sanace lagun Ostramo</vt:lpstr>
      <vt:lpstr>Historie lagun Ostramo</vt:lpstr>
      <vt:lpstr>Proměny v čase</vt:lpstr>
      <vt:lpstr>Povodeň v červenci 1997</vt:lpstr>
      <vt:lpstr>Povodeň v červenci 1997</vt:lpstr>
      <vt:lpstr>Laguny Ostramo</vt:lpstr>
      <vt:lpstr>Ochranné prvky</vt:lpstr>
      <vt:lpstr>Sanace lagun Ostramo</vt:lpstr>
      <vt:lpstr>Sanace lagun Ostramo</vt:lpstr>
      <vt:lpstr>Sanace lagun Ostramo</vt:lpstr>
      <vt:lpstr>Sanace lagun Ostramo</vt:lpstr>
      <vt:lpstr>Sanace lagun Ostramo</vt:lpstr>
      <vt:lpstr>Sanace lagun Ostramo</vt:lpstr>
      <vt:lpstr>NIMBY syndrom</vt:lpstr>
      <vt:lpstr>Děkuji za pozornost.</vt:lpstr>
    </vt:vector>
  </TitlesOfParts>
  <Company>DIAMO ,státní podnik, odštěpný závod ODRA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Přednáška VŠP</dc:title>
  <dc:creator>Ing. Alena Orlíková</dc:creator>
  <cp:lastModifiedBy>Ing. Alena Orlíková</cp:lastModifiedBy>
  <cp:revision>277</cp:revision>
  <dcterms:created xsi:type="dcterms:W3CDTF">2011-02-15T09:05:40Z</dcterms:created>
  <dcterms:modified xsi:type="dcterms:W3CDTF">2011-11-14T05:46:01Z</dcterms:modified>
</cp:coreProperties>
</file>